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9" r:id="rId4"/>
    <p:sldId id="260" r:id="rId5"/>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p:scale>
          <a:sx n="79" d="100"/>
          <a:sy n="79" d="100"/>
        </p:scale>
        <p:origin x="-384" y="-2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509872" y="0"/>
            <a:ext cx="13243109"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198795" y="-21511"/>
            <a:ext cx="46736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311154" y="2708476"/>
            <a:ext cx="4417807"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311154" y="4421081"/>
            <a:ext cx="4413071"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6318325" y="1516829"/>
            <a:ext cx="2844800" cy="750981"/>
          </a:xfrm>
        </p:spPr>
        <p:txBody>
          <a:bodyPr anchor="b"/>
          <a:lstStyle>
            <a:lvl1pPr algn="l">
              <a:defRPr sz="2400"/>
            </a:lvl1pPr>
          </a:lstStyle>
          <a:p>
            <a:fld id="{3C16013E-5066-4BA9-BA83-C84B8A13D2E2}" type="datetimeFigureOut">
              <a:rPr lang="en-US" smtClean="0"/>
              <a:t>6/16/2021</a:t>
            </a:fld>
            <a:endParaRPr lang="en-US"/>
          </a:p>
        </p:txBody>
      </p:sp>
      <p:sp>
        <p:nvSpPr>
          <p:cNvPr id="50" name="Rectangle 49"/>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7071360" y="5719967"/>
            <a:ext cx="3775456"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6198795" y="5719967"/>
            <a:ext cx="858221" cy="365125"/>
          </a:xfrm>
        </p:spPr>
        <p:txBody>
          <a:bodyPr/>
          <a:lstStyle>
            <a:lvl1pPr>
              <a:defRPr>
                <a:solidFill>
                  <a:schemeClr val="accent1"/>
                </a:solidFill>
              </a:defRPr>
            </a:lvl1pPr>
          </a:lstStyle>
          <a:p>
            <a:fld id="{EB195B60-F474-48E6-825C-F4F2120FCB9F}" type="slidenum">
              <a:rPr lang="en-US" smtClean="0"/>
              <a:t>‹#›</a:t>
            </a:fld>
            <a:endParaRPr lang="en-US"/>
          </a:p>
        </p:txBody>
      </p:sp>
      <p:sp>
        <p:nvSpPr>
          <p:cNvPr id="89" name="Rectangle 88"/>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C16013E-5066-4BA9-BA83-C84B8A13D2E2}"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1030147"/>
            <a:ext cx="1979271"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404395" y="1030147"/>
            <a:ext cx="7231605"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C16013E-5066-4BA9-BA83-C84B8A13D2E2}"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C16013E-5066-4BA9-BA83-C84B8A13D2E2}"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678194" y="2900830"/>
            <a:ext cx="8849957"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678194" y="4267201"/>
            <a:ext cx="8849956"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3C16013E-5066-4BA9-BA83-C84B8A13D2E2}"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3C16013E-5066-4BA9-BA83-C84B8A13D2E2}" type="datetimeFigureOut">
              <a:rPr lang="en-US" smtClean="0"/>
              <a:t>6/16/2021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195B60-F474-48E6-825C-F4F2120FCB9F}" type="slidenum">
              <a:rPr lang="en-US" smtClean="0"/>
              <a:t>‹#›</a:t>
            </a:fld>
            <a:endParaRPr lang="en-US"/>
          </a:p>
        </p:txBody>
      </p:sp>
      <p:sp>
        <p:nvSpPr>
          <p:cNvPr id="9" name="Content Placeholder 8"/>
          <p:cNvSpPr>
            <a:spLocks noGrp="1"/>
          </p:cNvSpPr>
          <p:nvPr>
            <p:ph sz="quarter" idx="13"/>
          </p:nvPr>
        </p:nvSpPr>
        <p:spPr>
          <a:xfrm>
            <a:off x="1389888" y="2313432"/>
            <a:ext cx="4559808"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6193536" y="2313431"/>
            <a:ext cx="4559808"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882815" y="2316009"/>
            <a:ext cx="407619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388961"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682450" y="2316010"/>
            <a:ext cx="4074289"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193536"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3C16013E-5066-4BA9-BA83-C84B8A13D2E2}" type="datetimeFigureOut">
              <a:rPr lang="en-US" smtClean="0"/>
              <a:t>6/16/2021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3C16013E-5066-4BA9-BA83-C84B8A13D2E2}" type="datetimeFigureOut">
              <a:rPr lang="en-US" smtClean="0"/>
              <a:t>6/16/2021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6013E-5066-4BA9-BA83-C84B8A13D2E2}" type="datetimeFigureOut">
              <a:rPr lang="en-US" smtClean="0"/>
              <a:t>6/16/2021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C16013E-5066-4BA9-BA83-C84B8A13D2E2}" type="datetimeFigureOut">
              <a:rPr lang="en-US" smtClean="0"/>
              <a:t>6/16/2021</a:t>
            </a:fld>
            <a:endParaRPr lang="en-US"/>
          </a:p>
        </p:txBody>
      </p:sp>
      <p:sp>
        <p:nvSpPr>
          <p:cNvPr id="7" name="Slide Number Placeholder 6"/>
          <p:cNvSpPr>
            <a:spLocks noGrp="1"/>
          </p:cNvSpPr>
          <p:nvPr>
            <p:ph type="sldNum" sz="quarter" idx="12"/>
          </p:nvPr>
        </p:nvSpPr>
        <p:spPr/>
        <p:txBody>
          <a:bodyPr/>
          <a:lstStyle/>
          <a:p>
            <a:fld id="{EB195B60-F474-48E6-825C-F4F2120FCB9F}" type="slidenum">
              <a:rPr lang="en-US" smtClean="0"/>
              <a:t>‹#›</a:t>
            </a:fld>
            <a:endParaRPr lang="en-US"/>
          </a:p>
        </p:txBody>
      </p:sp>
      <p:sp>
        <p:nvSpPr>
          <p:cNvPr id="58" name="Rectangle 57"/>
          <p:cNvSpPr/>
          <p:nvPr/>
        </p:nvSpPr>
        <p:spPr>
          <a:xfrm>
            <a:off x="1207429" y="601884"/>
            <a:ext cx="4749676"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27859" y="856527"/>
            <a:ext cx="4120587"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p>
        </p:txBody>
      </p:sp>
      <p:sp>
        <p:nvSpPr>
          <p:cNvPr id="2" name="Title 1"/>
          <p:cNvSpPr>
            <a:spLocks noGrp="1"/>
          </p:cNvSpPr>
          <p:nvPr>
            <p:ph type="title"/>
          </p:nvPr>
        </p:nvSpPr>
        <p:spPr>
          <a:xfrm>
            <a:off x="6319777" y="2657435"/>
            <a:ext cx="4406096"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6315456" y="4136994"/>
            <a:ext cx="4398379"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207429" y="601884"/>
            <a:ext cx="4749676"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12565" y="2660904"/>
            <a:ext cx="4401312"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340278" y="693795"/>
            <a:ext cx="4479497"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312841" y="4133089"/>
            <a:ext cx="4400764"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C16013E-5066-4BA9-BA83-C84B8A13D2E2}" type="datetimeFigureOut">
              <a:rPr lang="en-US" smtClean="0"/>
              <a:t>6/16/2021</a:t>
            </a:fld>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406400" y="0"/>
            <a:ext cx="13243109"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609600" y="333488"/>
            <a:ext cx="109728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6081656" y="-21511"/>
            <a:ext cx="4905488"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91320" y="1027664"/>
            <a:ext cx="9366325"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91323" y="2323652"/>
            <a:ext cx="9036423"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996517" y="224493"/>
            <a:ext cx="2844800" cy="365125"/>
          </a:xfrm>
          <a:prstGeom prst="rect">
            <a:avLst/>
          </a:prstGeom>
        </p:spPr>
        <p:txBody>
          <a:bodyPr vert="horz" lIns="91440" tIns="45720" rIns="91440" bIns="45720" rtlCol="0" anchor="ctr"/>
          <a:lstStyle>
            <a:lvl1pPr algn="r">
              <a:defRPr sz="1200">
                <a:solidFill>
                  <a:srgbClr val="FEFEFE"/>
                </a:solidFill>
              </a:defRPr>
            </a:lvl1pPr>
          </a:lstStyle>
          <a:p>
            <a:fld id="{3C16013E-5066-4BA9-BA83-C84B8A13D2E2}" type="datetimeFigureOut">
              <a:rPr lang="en-US" smtClean="0"/>
              <a:t>6/16/2021</a:t>
            </a:fld>
            <a:endParaRPr lang="en-US"/>
          </a:p>
        </p:txBody>
      </p:sp>
      <p:sp>
        <p:nvSpPr>
          <p:cNvPr id="5" name="Footer Placeholder 4"/>
          <p:cNvSpPr>
            <a:spLocks noGrp="1"/>
          </p:cNvSpPr>
          <p:nvPr>
            <p:ph type="ftr" sz="quarter" idx="3"/>
          </p:nvPr>
        </p:nvSpPr>
        <p:spPr>
          <a:xfrm>
            <a:off x="6188597" y="5852161"/>
            <a:ext cx="4669536"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6198795" y="224492"/>
            <a:ext cx="1776208" cy="365125"/>
          </a:xfrm>
          <a:prstGeom prst="rect">
            <a:avLst/>
          </a:prstGeom>
        </p:spPr>
        <p:txBody>
          <a:bodyPr vert="horz" lIns="91440" tIns="45720" rIns="91440" bIns="45720" rtlCol="0" anchor="ctr"/>
          <a:lstStyle>
            <a:lvl1pPr algn="l">
              <a:defRPr sz="1200">
                <a:solidFill>
                  <a:srgbClr val="FEFEFE"/>
                </a:solidFill>
              </a:defRPr>
            </a:lvl1pPr>
          </a:lstStyle>
          <a:p>
            <a:fld id="{EB195B60-F474-48E6-825C-F4F2120FCB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35017" y="1133380"/>
            <a:ext cx="9144000" cy="2387600"/>
          </a:xfrm>
        </p:spPr>
        <p:txBody>
          <a:bodyPr>
            <a:normAutofit/>
          </a:bodyPr>
          <a:lstStyle/>
          <a:p>
            <a:r>
              <a:rPr lang="ar-SA" dirty="0" smtClean="0"/>
              <a:t>الفلسفة الوسيطة – </a:t>
            </a:r>
            <a:r>
              <a:rPr lang="ar-SA" smtClean="0"/>
              <a:t>المرحلة الثانية </a:t>
            </a:r>
            <a:r>
              <a:rPr lang="en-US" dirty="0" smtClean="0"/>
              <a:t/>
            </a:r>
            <a:br>
              <a:rPr lang="en-US" dirty="0" smtClean="0"/>
            </a:br>
            <a:endParaRPr lang="en-US" dirty="0"/>
          </a:p>
        </p:txBody>
      </p:sp>
      <p:sp>
        <p:nvSpPr>
          <p:cNvPr id="3" name="عنوان فرعي 2"/>
          <p:cNvSpPr>
            <a:spLocks noGrp="1"/>
          </p:cNvSpPr>
          <p:nvPr>
            <p:ph type="subTitle" idx="1"/>
          </p:nvPr>
        </p:nvSpPr>
        <p:spPr/>
        <p:txBody>
          <a:bodyPr/>
          <a:lstStyle/>
          <a:p>
            <a:r>
              <a:rPr lang="ar-SA" b="1" dirty="0" smtClean="0"/>
              <a:t>القديس أنسلم (1033- 1109م)</a:t>
            </a:r>
          </a:p>
          <a:p>
            <a:r>
              <a:rPr lang="ar-SA" b="1" dirty="0" smtClean="0"/>
              <a:t>براهين وجود الله </a:t>
            </a:r>
            <a:endParaRPr lang="en-US" dirty="0"/>
          </a:p>
        </p:txBody>
      </p:sp>
    </p:spTree>
    <p:extLst>
      <p:ext uri="{BB962C8B-B14F-4D97-AF65-F5344CB8AC3E}">
        <p14:creationId xmlns:p14="http://schemas.microsoft.com/office/powerpoint/2010/main" val="193845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1365160"/>
            <a:ext cx="10515600" cy="5100033"/>
          </a:xfrm>
        </p:spPr>
        <p:txBody>
          <a:bodyPr>
            <a:normAutofit/>
          </a:bodyPr>
          <a:lstStyle/>
          <a:p>
            <a:r>
              <a:rPr lang="ar-SA" dirty="0" smtClean="0"/>
              <a:t>براهين وجود الله عند </a:t>
            </a:r>
            <a:r>
              <a:rPr lang="ar-SA" dirty="0" err="1" smtClean="0"/>
              <a:t>انسلم</a:t>
            </a:r>
            <a:r>
              <a:rPr lang="ar-SA" dirty="0" smtClean="0"/>
              <a:t>: </a:t>
            </a:r>
          </a:p>
          <a:p>
            <a:pPr marL="68580" indent="0">
              <a:buNone/>
            </a:pPr>
            <a:r>
              <a:rPr lang="ar-SA" dirty="0" smtClean="0"/>
              <a:t>عرض القديس أنسلم براهين وجود الله في كتابين مختلفين وهما (</a:t>
            </a:r>
            <a:r>
              <a:rPr lang="ar-SA" dirty="0" err="1" smtClean="0"/>
              <a:t>مونولوجيوم</a:t>
            </a:r>
            <a:r>
              <a:rPr lang="ar-SA" dirty="0" smtClean="0"/>
              <a:t> ) والذي يترجم بـ مناجاة أو مناجاة النفس, والكتاب الآخر (</a:t>
            </a:r>
            <a:r>
              <a:rPr lang="ar-SA" dirty="0" err="1" smtClean="0"/>
              <a:t>بروسولوجيوم</a:t>
            </a:r>
            <a:r>
              <a:rPr lang="ar-SA" dirty="0" smtClean="0"/>
              <a:t>) والذي يترجم إلى عظة أو مقال أو مقال في وجود الله, والذي فيه وضع برهانه الوجودي المعروف الذي أخذ الكثير من النقاش والجدال بين مؤيد ورافض. </a:t>
            </a:r>
          </a:p>
          <a:p>
            <a:pPr marL="68580" indent="0">
              <a:buNone/>
            </a:pPr>
            <a:r>
              <a:rPr lang="ar-SA" dirty="0"/>
              <a:t> </a:t>
            </a:r>
            <a:r>
              <a:rPr lang="ar-SA" dirty="0" smtClean="0"/>
              <a:t>وفي كتابه الأول أنطلق من أساسين لوضع ثلاثة أدلة لإثبات وجود الله, وهاذان الأساسان هما: </a:t>
            </a:r>
          </a:p>
          <a:p>
            <a:pPr marL="68580" indent="0">
              <a:buNone/>
            </a:pPr>
            <a:r>
              <a:rPr lang="ar-SA" dirty="0" smtClean="0"/>
              <a:t>أولا/ اختلاف الكائنات في درجة الكمال.</a:t>
            </a:r>
          </a:p>
          <a:p>
            <a:pPr marL="68580" indent="0">
              <a:buNone/>
            </a:pPr>
            <a:r>
              <a:rPr lang="ar-SA" dirty="0" smtClean="0"/>
              <a:t>ثانيا/ رجوع هذا الاختلاف ومشاركتهما في الكمال المطلق. </a:t>
            </a:r>
            <a:endParaRPr lang="en-US" dirty="0"/>
          </a:p>
        </p:txBody>
      </p:sp>
    </p:spTree>
    <p:extLst>
      <p:ext uri="{BB962C8B-B14F-4D97-AF65-F5344CB8AC3E}">
        <p14:creationId xmlns:p14="http://schemas.microsoft.com/office/powerpoint/2010/main" val="3518512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b="1" dirty="0" smtClean="0"/>
              <a:t>بيّن أدلة وجود الله عند </a:t>
            </a:r>
            <a:r>
              <a:rPr lang="ar-SA" b="1" dirty="0" err="1" smtClean="0"/>
              <a:t>انسلم</a:t>
            </a:r>
            <a:endParaRPr lang="en-US" dirty="0"/>
          </a:p>
        </p:txBody>
      </p:sp>
      <p:sp>
        <p:nvSpPr>
          <p:cNvPr id="3" name="عنصر نائب للمحتوى 2"/>
          <p:cNvSpPr>
            <a:spLocks noGrp="1"/>
          </p:cNvSpPr>
          <p:nvPr>
            <p:ph idx="1"/>
          </p:nvPr>
        </p:nvSpPr>
        <p:spPr/>
        <p:txBody>
          <a:bodyPr>
            <a:normAutofit/>
          </a:bodyPr>
          <a:lstStyle/>
          <a:p>
            <a:r>
              <a:rPr lang="ar-SA" b="1" dirty="0" smtClean="0"/>
              <a:t>الدليل الاول: يقوم على فكرة الخير, فكل الناس تعشق الخير وتبغي حدوثه, ولكل خير لابد من علة, واختلاف الناس في درجة تحقيق الخير لزم مشاركتها في خير مطلق وأسمى, يكون الحير فيه هو خير لذاته وبذاته, لا بغيره, وهذا الخير المطلق هو الله. </a:t>
            </a:r>
          </a:p>
          <a:p>
            <a:r>
              <a:rPr lang="ar-SA" b="1" dirty="0" smtClean="0"/>
              <a:t>الدليل الثاني: يقوم على فكرة الوجود, فالموجودات أما واجبة الوجود أو ممكنة, والممكن الفقير المعدم يحتاج إلى علة توجده, لامتناع التسلسل, والعلة لجميع الممكنات هو الواجب الواحد الاول, وهو الله. </a:t>
            </a:r>
            <a:endParaRPr lang="en-US" dirty="0"/>
          </a:p>
        </p:txBody>
      </p:sp>
    </p:spTree>
    <p:extLst>
      <p:ext uri="{BB962C8B-B14F-4D97-AF65-F5344CB8AC3E}">
        <p14:creationId xmlns:p14="http://schemas.microsoft.com/office/powerpoint/2010/main" val="3213334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28352" y="949862"/>
            <a:ext cx="10515600" cy="994848"/>
          </a:xfrm>
        </p:spPr>
        <p:txBody>
          <a:bodyPr>
            <a:noAutofit/>
          </a:bodyPr>
          <a:lstStyle/>
          <a:p>
            <a:r>
              <a:rPr lang="ar-SA" sz="3200" b="1" dirty="0" smtClean="0"/>
              <a:t>الدليل الثالث: يقوم على فكرة الكمال, فالكائنات تتدرج فيما بينها كمالا, والكائنات والموجودات لا بد أن تنتهي وتقف عند حد, وأن ترجع إلى الكمال الأكبر, وهو الله, </a:t>
            </a:r>
          </a:p>
          <a:p>
            <a:r>
              <a:rPr lang="ar-SA" sz="3200" b="1" dirty="0" smtClean="0"/>
              <a:t>البرهان الرابع: البرهان </a:t>
            </a:r>
            <a:r>
              <a:rPr lang="ar-SA" sz="3200" b="1" dirty="0" err="1" smtClean="0"/>
              <a:t>الوجودى</a:t>
            </a:r>
            <a:r>
              <a:rPr lang="ar-SA" sz="3200" b="1" dirty="0" smtClean="0"/>
              <a:t>, ويقوم على فكرة أن لكل إنسان فكرة عن موجود لا يُمكن أن يتصور أعظم وأكمل منه, </a:t>
            </a:r>
            <a:endParaRPr lang="en-US" sz="3200" dirty="0"/>
          </a:p>
        </p:txBody>
      </p:sp>
    </p:spTree>
    <p:extLst>
      <p:ext uri="{BB962C8B-B14F-4D97-AF65-F5344CB8AC3E}">
        <p14:creationId xmlns:p14="http://schemas.microsoft.com/office/powerpoint/2010/main" val="28963036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32</TotalTime>
  <Words>260</Words>
  <Application>Microsoft Office PowerPoint</Application>
  <PresentationFormat>مخصص</PresentationFormat>
  <Paragraphs>13</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أوستن</vt:lpstr>
      <vt:lpstr>الفلسفة الوسيطة – المرحلة الثانية  </vt:lpstr>
      <vt:lpstr>عرض تقديمي في PowerPoint</vt:lpstr>
      <vt:lpstr>بيّن أدلة وجود الله عند انسلم</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مُصنفات توما الأكويني (الأربعاء 26/5/2021) </dc:title>
  <dc:creator>mazin</dc:creator>
  <cp:lastModifiedBy>MICRO</cp:lastModifiedBy>
  <cp:revision>7</cp:revision>
  <dcterms:created xsi:type="dcterms:W3CDTF">2021-05-25T09:38:06Z</dcterms:created>
  <dcterms:modified xsi:type="dcterms:W3CDTF">2021-06-16T13:18:47Z</dcterms:modified>
</cp:coreProperties>
</file>